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6" r:id="rId5"/>
    <p:sldId id="259" r:id="rId6"/>
    <p:sldId id="276" r:id="rId7"/>
    <p:sldId id="260" r:id="rId8"/>
    <p:sldId id="282" r:id="rId9"/>
    <p:sldId id="281" r:id="rId10"/>
    <p:sldId id="261" r:id="rId11"/>
    <p:sldId id="262" r:id="rId12"/>
    <p:sldId id="263" r:id="rId13"/>
    <p:sldId id="283" r:id="rId14"/>
    <p:sldId id="265" r:id="rId15"/>
    <p:sldId id="266" r:id="rId16"/>
    <p:sldId id="264" r:id="rId17"/>
    <p:sldId id="268" r:id="rId18"/>
    <p:sldId id="269" r:id="rId19"/>
    <p:sldId id="271" r:id="rId20"/>
    <p:sldId id="272" r:id="rId21"/>
    <p:sldId id="270" r:id="rId22"/>
    <p:sldId id="284" r:id="rId23"/>
    <p:sldId id="285" r:id="rId24"/>
    <p:sldId id="286" r:id="rId25"/>
    <p:sldId id="287" r:id="rId26"/>
    <p:sldId id="292" r:id="rId27"/>
    <p:sldId id="288" r:id="rId28"/>
    <p:sldId id="273" r:id="rId29"/>
    <p:sldId id="274" r:id="rId30"/>
    <p:sldId id="289" r:id="rId31"/>
    <p:sldId id="290" r:id="rId32"/>
    <p:sldId id="291" r:id="rId33"/>
    <p:sldId id="275" r:id="rId34"/>
    <p:sldId id="293" r:id="rId3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9754C-F170-498B-B365-F6C0B915D9ED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F56E2F-8B70-40DF-9FE7-DFD4759D49EE}">
      <dgm:prSet custT="1"/>
      <dgm:spPr/>
      <dgm:t>
        <a:bodyPr/>
        <a:lstStyle/>
        <a:p>
          <a:r>
            <a:rPr lang="en-US" sz="2400" dirty="0"/>
            <a:t>RBT, INH, PZA, EMB initiated in the hospital for presumptive disseminated TB  </a:t>
          </a:r>
        </a:p>
      </dgm:t>
    </dgm:pt>
    <dgm:pt modelId="{41698F11-9B8E-41D7-8D4C-DDD695654F6A}" type="parTrans" cxnId="{7B714AC3-5306-4D7B-A647-EE4ABEA4A78E}">
      <dgm:prSet/>
      <dgm:spPr/>
      <dgm:t>
        <a:bodyPr/>
        <a:lstStyle/>
        <a:p>
          <a:endParaRPr lang="en-US"/>
        </a:p>
      </dgm:t>
    </dgm:pt>
    <dgm:pt modelId="{326F2003-F772-403C-A1E6-3B376521661B}" type="sibTrans" cxnId="{7B714AC3-5306-4D7B-A647-EE4ABEA4A78E}">
      <dgm:prSet/>
      <dgm:spPr/>
      <dgm:t>
        <a:bodyPr/>
        <a:lstStyle/>
        <a:p>
          <a:endParaRPr lang="en-US"/>
        </a:p>
      </dgm:t>
    </dgm:pt>
    <dgm:pt modelId="{F580D9D8-B042-4B9B-99C9-87366B175948}">
      <dgm:prSet custT="1"/>
      <dgm:spPr/>
      <dgm:t>
        <a:bodyPr/>
        <a:lstStyle/>
        <a:p>
          <a:r>
            <a:rPr lang="en-US" sz="2400" dirty="0" err="1"/>
            <a:t>Triumeq</a:t>
          </a:r>
          <a:r>
            <a:rPr lang="en-US" sz="2400" dirty="0"/>
            <a:t> started 7 days later </a:t>
          </a:r>
        </a:p>
      </dgm:t>
    </dgm:pt>
    <dgm:pt modelId="{09C9A1B5-C299-4ED5-B747-3FB2FEC15EDC}" type="parTrans" cxnId="{20E2A122-D34A-41C4-8FCF-036E41171F42}">
      <dgm:prSet/>
      <dgm:spPr/>
      <dgm:t>
        <a:bodyPr/>
        <a:lstStyle/>
        <a:p>
          <a:endParaRPr lang="en-US"/>
        </a:p>
      </dgm:t>
    </dgm:pt>
    <dgm:pt modelId="{FBB1FC48-3FBE-498D-A68F-5E3683555F4B}" type="sibTrans" cxnId="{20E2A122-D34A-41C4-8FCF-036E41171F42}">
      <dgm:prSet/>
      <dgm:spPr/>
      <dgm:t>
        <a:bodyPr/>
        <a:lstStyle/>
        <a:p>
          <a:endParaRPr lang="en-US"/>
        </a:p>
      </dgm:t>
    </dgm:pt>
    <dgm:pt modelId="{14C6602C-3A89-4FA6-B297-72CF546068AD}">
      <dgm:prSet/>
      <dgm:spPr/>
      <dgm:t>
        <a:bodyPr/>
        <a:lstStyle/>
        <a:p>
          <a:r>
            <a:rPr lang="en-US"/>
            <a:t>Prednisone 40mg daily x 2 weeks, to be followed by 20mg/d x 2 wks to help prevent immune reconstitution inflammatory syndrome</a:t>
          </a:r>
        </a:p>
      </dgm:t>
    </dgm:pt>
    <dgm:pt modelId="{C27B7A94-5616-4116-A04C-FD7861D26B06}" type="parTrans" cxnId="{1F7E21FC-54A0-4FFA-AC74-1FDBCDB9FA56}">
      <dgm:prSet/>
      <dgm:spPr/>
      <dgm:t>
        <a:bodyPr/>
        <a:lstStyle/>
        <a:p>
          <a:endParaRPr lang="en-US"/>
        </a:p>
      </dgm:t>
    </dgm:pt>
    <dgm:pt modelId="{95BAE70E-89AA-489B-963C-BC76A854BEA3}" type="sibTrans" cxnId="{1F7E21FC-54A0-4FFA-AC74-1FDBCDB9FA56}">
      <dgm:prSet/>
      <dgm:spPr/>
      <dgm:t>
        <a:bodyPr/>
        <a:lstStyle/>
        <a:p>
          <a:endParaRPr lang="en-US"/>
        </a:p>
      </dgm:t>
    </dgm:pt>
    <dgm:pt modelId="{50540542-1DC6-43F4-900A-65E1FFB647C3}">
      <dgm:prSet custT="1"/>
      <dgm:spPr/>
      <dgm:t>
        <a:bodyPr/>
        <a:lstStyle/>
        <a:p>
          <a:r>
            <a:rPr lang="en-US" sz="2400" dirty="0"/>
            <a:t>Admission lasted 27 days</a:t>
          </a:r>
        </a:p>
      </dgm:t>
    </dgm:pt>
    <dgm:pt modelId="{A5958521-2765-4B9A-B0C7-B5D515CDE0F1}" type="parTrans" cxnId="{F863C29E-053C-4C03-A1E0-07E1B75E9681}">
      <dgm:prSet/>
      <dgm:spPr/>
      <dgm:t>
        <a:bodyPr/>
        <a:lstStyle/>
        <a:p>
          <a:endParaRPr lang="en-US"/>
        </a:p>
      </dgm:t>
    </dgm:pt>
    <dgm:pt modelId="{92853438-946D-45A0-9045-C5419840F2D8}" type="sibTrans" cxnId="{F863C29E-053C-4C03-A1E0-07E1B75E9681}">
      <dgm:prSet/>
      <dgm:spPr/>
      <dgm:t>
        <a:bodyPr/>
        <a:lstStyle/>
        <a:p>
          <a:endParaRPr lang="en-US"/>
        </a:p>
      </dgm:t>
    </dgm:pt>
    <dgm:pt modelId="{BE101E58-911E-432D-8045-600840B6E285}" type="pres">
      <dgm:prSet presAssocID="{9859754C-F170-498B-B365-F6C0B915D9ED}" presName="linear" presStyleCnt="0">
        <dgm:presLayoutVars>
          <dgm:animLvl val="lvl"/>
          <dgm:resizeHandles val="exact"/>
        </dgm:presLayoutVars>
      </dgm:prSet>
      <dgm:spPr/>
    </dgm:pt>
    <dgm:pt modelId="{A19C4634-092D-4BD6-92DC-86050A07834C}" type="pres">
      <dgm:prSet presAssocID="{5DF56E2F-8B70-40DF-9FE7-DFD4759D49E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58F89C-F693-4CB1-9E09-689CC217A940}" type="pres">
      <dgm:prSet presAssocID="{326F2003-F772-403C-A1E6-3B376521661B}" presName="spacer" presStyleCnt="0"/>
      <dgm:spPr/>
    </dgm:pt>
    <dgm:pt modelId="{8289BEE1-38F0-4B2B-A990-DB73876F3A99}" type="pres">
      <dgm:prSet presAssocID="{F580D9D8-B042-4B9B-99C9-87366B17594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D53D6B-4A8A-484C-BE48-6837342E1C81}" type="pres">
      <dgm:prSet presAssocID="{FBB1FC48-3FBE-498D-A68F-5E3683555F4B}" presName="spacer" presStyleCnt="0"/>
      <dgm:spPr/>
    </dgm:pt>
    <dgm:pt modelId="{4B192D8B-8062-46B6-B959-BDDD35AD89F1}" type="pres">
      <dgm:prSet presAssocID="{14C6602C-3A89-4FA6-B297-72CF546068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719E5F2-B4F3-4EC6-A6C0-0E1D6CBE0F16}" type="pres">
      <dgm:prSet presAssocID="{95BAE70E-89AA-489B-963C-BC76A854BEA3}" presName="spacer" presStyleCnt="0"/>
      <dgm:spPr/>
    </dgm:pt>
    <dgm:pt modelId="{E707519F-70FF-45D8-AE67-0FA8CB3F8D6F}" type="pres">
      <dgm:prSet presAssocID="{50540542-1DC6-43F4-900A-65E1FFB647C3}" presName="parentText" presStyleLbl="node1" presStyleIdx="3" presStyleCnt="4" custLinFactNeighborX="-5114" custLinFactNeighborY="66247">
        <dgm:presLayoutVars>
          <dgm:chMax val="0"/>
          <dgm:bulletEnabled val="1"/>
        </dgm:presLayoutVars>
      </dgm:prSet>
      <dgm:spPr/>
    </dgm:pt>
  </dgm:ptLst>
  <dgm:cxnLst>
    <dgm:cxn modelId="{20E2A122-D34A-41C4-8FCF-036E41171F42}" srcId="{9859754C-F170-498B-B365-F6C0B915D9ED}" destId="{F580D9D8-B042-4B9B-99C9-87366B175948}" srcOrd="1" destOrd="0" parTransId="{09C9A1B5-C299-4ED5-B747-3FB2FEC15EDC}" sibTransId="{FBB1FC48-3FBE-498D-A68F-5E3683555F4B}"/>
    <dgm:cxn modelId="{B81ABC27-F641-4AD6-9632-C7C6C1077E3D}" type="presOf" srcId="{50540542-1DC6-43F4-900A-65E1FFB647C3}" destId="{E707519F-70FF-45D8-AE67-0FA8CB3F8D6F}" srcOrd="0" destOrd="0" presId="urn:microsoft.com/office/officeart/2005/8/layout/vList2"/>
    <dgm:cxn modelId="{B1AC6148-1389-4DAB-8E72-04CFBE70C291}" type="presOf" srcId="{F580D9D8-B042-4B9B-99C9-87366B175948}" destId="{8289BEE1-38F0-4B2B-A990-DB73876F3A99}" srcOrd="0" destOrd="0" presId="urn:microsoft.com/office/officeart/2005/8/layout/vList2"/>
    <dgm:cxn modelId="{27E5E87E-FDB8-4A6D-8BB5-22F5170013F1}" type="presOf" srcId="{14C6602C-3A89-4FA6-B297-72CF546068AD}" destId="{4B192D8B-8062-46B6-B959-BDDD35AD89F1}" srcOrd="0" destOrd="0" presId="urn:microsoft.com/office/officeart/2005/8/layout/vList2"/>
    <dgm:cxn modelId="{042E8C90-B0EC-45F5-BD47-014B6575F1FD}" type="presOf" srcId="{9859754C-F170-498B-B365-F6C0B915D9ED}" destId="{BE101E58-911E-432D-8045-600840B6E285}" srcOrd="0" destOrd="0" presId="urn:microsoft.com/office/officeart/2005/8/layout/vList2"/>
    <dgm:cxn modelId="{F863C29E-053C-4C03-A1E0-07E1B75E9681}" srcId="{9859754C-F170-498B-B365-F6C0B915D9ED}" destId="{50540542-1DC6-43F4-900A-65E1FFB647C3}" srcOrd="3" destOrd="0" parTransId="{A5958521-2765-4B9A-B0C7-B5D515CDE0F1}" sibTransId="{92853438-946D-45A0-9045-C5419840F2D8}"/>
    <dgm:cxn modelId="{7B714AC3-5306-4D7B-A647-EE4ABEA4A78E}" srcId="{9859754C-F170-498B-B365-F6C0B915D9ED}" destId="{5DF56E2F-8B70-40DF-9FE7-DFD4759D49EE}" srcOrd="0" destOrd="0" parTransId="{41698F11-9B8E-41D7-8D4C-DDD695654F6A}" sibTransId="{326F2003-F772-403C-A1E6-3B376521661B}"/>
    <dgm:cxn modelId="{5A0F0EF7-4CA2-4909-A42E-2DE290A2DA96}" type="presOf" srcId="{5DF56E2F-8B70-40DF-9FE7-DFD4759D49EE}" destId="{A19C4634-092D-4BD6-92DC-86050A07834C}" srcOrd="0" destOrd="0" presId="urn:microsoft.com/office/officeart/2005/8/layout/vList2"/>
    <dgm:cxn modelId="{1F7E21FC-54A0-4FFA-AC74-1FDBCDB9FA56}" srcId="{9859754C-F170-498B-B365-F6C0B915D9ED}" destId="{14C6602C-3A89-4FA6-B297-72CF546068AD}" srcOrd="2" destOrd="0" parTransId="{C27B7A94-5616-4116-A04C-FD7861D26B06}" sibTransId="{95BAE70E-89AA-489B-963C-BC76A854BEA3}"/>
    <dgm:cxn modelId="{30A1D458-B395-4B58-8E8A-81F990DA2254}" type="presParOf" srcId="{BE101E58-911E-432D-8045-600840B6E285}" destId="{A19C4634-092D-4BD6-92DC-86050A07834C}" srcOrd="0" destOrd="0" presId="urn:microsoft.com/office/officeart/2005/8/layout/vList2"/>
    <dgm:cxn modelId="{DF774FFA-D679-40CC-8465-C81C77660B0B}" type="presParOf" srcId="{BE101E58-911E-432D-8045-600840B6E285}" destId="{E058F89C-F693-4CB1-9E09-689CC217A940}" srcOrd="1" destOrd="0" presId="urn:microsoft.com/office/officeart/2005/8/layout/vList2"/>
    <dgm:cxn modelId="{22A166C5-9AB4-400E-8FB8-B51976793BB0}" type="presParOf" srcId="{BE101E58-911E-432D-8045-600840B6E285}" destId="{8289BEE1-38F0-4B2B-A990-DB73876F3A99}" srcOrd="2" destOrd="0" presId="urn:microsoft.com/office/officeart/2005/8/layout/vList2"/>
    <dgm:cxn modelId="{8968DBF4-CDF8-4538-A9AB-704ED4A13380}" type="presParOf" srcId="{BE101E58-911E-432D-8045-600840B6E285}" destId="{29D53D6B-4A8A-484C-BE48-6837342E1C81}" srcOrd="3" destOrd="0" presId="urn:microsoft.com/office/officeart/2005/8/layout/vList2"/>
    <dgm:cxn modelId="{E2F07B2A-0EBF-4569-964C-B03DEF954209}" type="presParOf" srcId="{BE101E58-911E-432D-8045-600840B6E285}" destId="{4B192D8B-8062-46B6-B959-BDDD35AD89F1}" srcOrd="4" destOrd="0" presId="urn:microsoft.com/office/officeart/2005/8/layout/vList2"/>
    <dgm:cxn modelId="{3FCC04FF-A281-4C62-B9A5-7618C277468B}" type="presParOf" srcId="{BE101E58-911E-432D-8045-600840B6E285}" destId="{9719E5F2-B4F3-4EC6-A6C0-0E1D6CBE0F16}" srcOrd="5" destOrd="0" presId="urn:microsoft.com/office/officeart/2005/8/layout/vList2"/>
    <dgm:cxn modelId="{E385FDB7-12FB-4C2E-9C2D-0C371A327811}" type="presParOf" srcId="{BE101E58-911E-432D-8045-600840B6E285}" destId="{E707519F-70FF-45D8-AE67-0FA8CB3F8D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C4634-092D-4BD6-92DC-86050A07834C}">
      <dsp:nvSpPr>
        <dsp:cNvPr id="0" name=""/>
        <dsp:cNvSpPr/>
      </dsp:nvSpPr>
      <dsp:spPr>
        <a:xfrm>
          <a:off x="0" y="377597"/>
          <a:ext cx="6261100" cy="1158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RBT, INH, PZA, EMB initiated in the hospital for presumptive disseminated TB  </a:t>
          </a:r>
        </a:p>
      </dsp:txBody>
      <dsp:txXfrm>
        <a:off x="56544" y="434141"/>
        <a:ext cx="6148012" cy="1045212"/>
      </dsp:txXfrm>
    </dsp:sp>
    <dsp:sp modelId="{8289BEE1-38F0-4B2B-A990-DB73876F3A99}">
      <dsp:nvSpPr>
        <dsp:cNvPr id="0" name=""/>
        <dsp:cNvSpPr/>
      </dsp:nvSpPr>
      <dsp:spPr>
        <a:xfrm>
          <a:off x="0" y="1599257"/>
          <a:ext cx="6261100" cy="1158300"/>
        </a:xfrm>
        <a:prstGeom prst="roundRect">
          <a:avLst/>
        </a:prstGeom>
        <a:gradFill rotWithShape="0">
          <a:gsLst>
            <a:gs pos="0">
              <a:schemeClr val="accent2">
                <a:hueOff val="1847440"/>
                <a:satOff val="-318"/>
                <a:lumOff val="-326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1847440"/>
                <a:satOff val="-318"/>
                <a:lumOff val="-326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1847440"/>
                <a:satOff val="-318"/>
                <a:lumOff val="-326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Triumeq</a:t>
          </a:r>
          <a:r>
            <a:rPr lang="en-US" sz="2400" kern="1200" dirty="0"/>
            <a:t> started 7 days later </a:t>
          </a:r>
        </a:p>
      </dsp:txBody>
      <dsp:txXfrm>
        <a:off x="56544" y="1655801"/>
        <a:ext cx="6148012" cy="1045212"/>
      </dsp:txXfrm>
    </dsp:sp>
    <dsp:sp modelId="{4B192D8B-8062-46B6-B959-BDDD35AD89F1}">
      <dsp:nvSpPr>
        <dsp:cNvPr id="0" name=""/>
        <dsp:cNvSpPr/>
      </dsp:nvSpPr>
      <dsp:spPr>
        <a:xfrm>
          <a:off x="0" y="2820917"/>
          <a:ext cx="6261100" cy="1158300"/>
        </a:xfrm>
        <a:prstGeom prst="roundRect">
          <a:avLst/>
        </a:prstGeom>
        <a:gradFill rotWithShape="0">
          <a:gsLst>
            <a:gs pos="0">
              <a:schemeClr val="accent2">
                <a:hueOff val="3694879"/>
                <a:satOff val="-635"/>
                <a:lumOff val="-653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3694879"/>
                <a:satOff val="-635"/>
                <a:lumOff val="-653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3694879"/>
                <a:satOff val="-635"/>
                <a:lumOff val="-653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Prednisone 40mg daily x 2 weeks, to be followed by 20mg/d x 2 wks to help prevent immune reconstitution inflammatory syndrome</a:t>
          </a:r>
        </a:p>
      </dsp:txBody>
      <dsp:txXfrm>
        <a:off x="56544" y="2877461"/>
        <a:ext cx="6148012" cy="1045212"/>
      </dsp:txXfrm>
    </dsp:sp>
    <dsp:sp modelId="{E707519F-70FF-45D8-AE67-0FA8CB3F8D6F}">
      <dsp:nvSpPr>
        <dsp:cNvPr id="0" name=""/>
        <dsp:cNvSpPr/>
      </dsp:nvSpPr>
      <dsp:spPr>
        <a:xfrm>
          <a:off x="0" y="4084551"/>
          <a:ext cx="6261100" cy="1158300"/>
        </a:xfrm>
        <a:prstGeom prst="roundRect">
          <a:avLst/>
        </a:prstGeom>
        <a:gradFill rotWithShape="0">
          <a:gsLst>
            <a:gs pos="0">
              <a:schemeClr val="accent2">
                <a:hueOff val="5542319"/>
                <a:satOff val="-953"/>
                <a:lumOff val="-980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5542319"/>
                <a:satOff val="-953"/>
                <a:lumOff val="-980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5542319"/>
                <a:satOff val="-953"/>
                <a:lumOff val="-980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Admission lasted 27 days</a:t>
          </a:r>
        </a:p>
      </dsp:txBody>
      <dsp:txXfrm>
        <a:off x="56544" y="4141095"/>
        <a:ext cx="6148012" cy="104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CD9F09-09AA-4933-8C03-8CEEEC55A1F3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BBEA91-02A3-4123-BE85-7136799B2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Include MRI Brain as a sidebar?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BEA91-02A3-4123-BE85-7136799B28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for RBT Vs RIF: Client to start antiretroviral medication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BEA91-02A3-4123-BE85-7136799B28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BEA91-02A3-4123-BE85-7136799B28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hospitalized client underwent continuous EEG monitoring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BEA91-02A3-4123-BE85-7136799B28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Client responded well to treatment and symptoms were resolved.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BEA91-02A3-4123-BE85-7136799B28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2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D/</a:t>
            </a:r>
            <a:r>
              <a:rPr lang="en-US" dirty="0" err="1"/>
              <a:t>C’d</a:t>
            </a:r>
            <a:r>
              <a:rPr lang="en-US" dirty="0"/>
              <a:t> 9/29/20 and returned to ED 10/2/20 c/o difficulty breathing r/t intractable hiccups and blinking. Admitted for tachycardia, (worsening) increasing LFT’s, and progression of neurological sx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BEA91-02A3-4123-BE85-7136799B28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4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3356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89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6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8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1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0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0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A587-4200-4C6C-B32B-5A67E4F0CF7A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69AE7-80A9-4810-9804-234EE3B16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46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D54C4-7D84-46C7-A046-984C3887C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902" y="1286929"/>
            <a:ext cx="2720907" cy="4284129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</a:rPr>
              <a:t>MECKLENBURG COUNTY HEALTH DEPARTMENT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AC0EC-F60B-4F72-A37D-E0D250387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86929"/>
            <a:ext cx="7674983" cy="4284129"/>
          </a:xfrm>
        </p:spPr>
        <p:txBody>
          <a:bodyPr anchor="ctr">
            <a:normAutofit fontScale="90000"/>
          </a:bodyPr>
          <a:lstStyle/>
          <a:p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 CASE REVIEW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Lynn Hernandez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Ramona Anderson RN, BS HSM</a:t>
            </a: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659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CE67-C9B1-4A2E-AF4E-14022F17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 of Ileocecal TB as seen on Colonoscopy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4D29EA57-6492-4A0E-BF4A-405674EF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0472"/>
            <a:ext cx="5110404" cy="4807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An ulcerated non-obstructing large mass was found in the ascending colon &amp; in the cecum.  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The mass was partially circumferential (involving one half of the lumen circumference).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18B9B3-726D-44C3-AA1C-DE3C5616F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106"/>
          <a:stretch/>
        </p:blipFill>
        <p:spPr>
          <a:xfrm>
            <a:off x="5110404" y="2050472"/>
            <a:ext cx="7081596" cy="39345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B36459-579C-41CF-8DDC-92216FC005F1}"/>
              </a:ext>
            </a:extLst>
          </p:cNvPr>
          <p:cNvSpPr txBox="1"/>
          <p:nvPr/>
        </p:nvSpPr>
        <p:spPr>
          <a:xfrm>
            <a:off x="5487251" y="6331527"/>
            <a:ext cx="623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 &amp; Image from Prabhu et al. 2019</a:t>
            </a:r>
          </a:p>
        </p:txBody>
      </p:sp>
    </p:spTree>
    <p:extLst>
      <p:ext uri="{BB962C8B-B14F-4D97-AF65-F5344CB8AC3E}">
        <p14:creationId xmlns:p14="http://schemas.microsoft.com/office/powerpoint/2010/main" val="1958335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5632" y="0"/>
            <a:ext cx="3406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59089"/>
            <a:ext cx="9107362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910736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62271E-296A-4A02-89F9-DB32A78F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461844" cy="10809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Colonoscopy Pathology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59FE3-F3DB-4BF2-9261-A59FD496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7461844" cy="3911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u="sng" dirty="0"/>
          </a:p>
          <a:p>
            <a:r>
              <a:rPr lang="en-US" sz="3600" dirty="0"/>
              <a:t>1) Biopsy of Cecal mass: Mycobacterial inflammatory pseudotumor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2) Biopsy of Colon: Mycobacterial colitis</a:t>
            </a:r>
          </a:p>
        </p:txBody>
      </p:sp>
    </p:spTree>
    <p:extLst>
      <p:ext uri="{BB962C8B-B14F-4D97-AF65-F5344CB8AC3E}">
        <p14:creationId xmlns:p14="http://schemas.microsoft.com/office/powerpoint/2010/main" val="291625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BCAA4-4F43-426A-B304-2571CE60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13642-5EE1-428E-B3C8-DB471399B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Mild cortical volume loss and chronic ischemic microvascular changes</a:t>
            </a:r>
          </a:p>
          <a:p>
            <a:endParaRPr lang="en-US" sz="3600" dirty="0"/>
          </a:p>
          <a:p>
            <a:r>
              <a:rPr lang="en-US" sz="3600" dirty="0"/>
              <a:t>No changes concerning for TB</a:t>
            </a:r>
          </a:p>
        </p:txBody>
      </p:sp>
    </p:spTree>
    <p:extLst>
      <p:ext uri="{BB962C8B-B14F-4D97-AF65-F5344CB8AC3E}">
        <p14:creationId xmlns:p14="http://schemas.microsoft.com/office/powerpoint/2010/main" val="1391293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90C91-41FD-4903-BDFD-A3076786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br>
              <a:rPr lang="en-US" sz="4400"/>
            </a:br>
            <a:r>
              <a:rPr lang="en-US" sz="4400"/>
              <a:t>Treatment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4C431B6-A2BD-4B3B-BE26-409471B81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3946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2266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8262-C549-425E-B9F7-FACD2A2F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MCHD TB Clinic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4650-A522-46C4-9B02-0DA323F2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624988" cy="359931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Lymph node culture: +M. Tb </a:t>
            </a:r>
          </a:p>
          <a:p>
            <a:r>
              <a:rPr lang="en-US" sz="2800" dirty="0"/>
              <a:t>Sputum: Collected every 2 weeks, all smear neg, + M. Tb on culture</a:t>
            </a:r>
          </a:p>
          <a:p>
            <a:r>
              <a:rPr lang="en-US" sz="2800" dirty="0"/>
              <a:t>BAL/RML bx: Smear neg, +M. Tb on culture</a:t>
            </a:r>
          </a:p>
          <a:p>
            <a:r>
              <a:rPr lang="en-US" sz="2800" dirty="0"/>
              <a:t>All specimens were </a:t>
            </a:r>
            <a:r>
              <a:rPr lang="en-US" sz="2800" dirty="0" err="1"/>
              <a:t>pansensitive</a:t>
            </a:r>
            <a:endParaRPr lang="en-US" sz="2800" dirty="0"/>
          </a:p>
          <a:p>
            <a:r>
              <a:rPr lang="en-US" sz="2800" dirty="0"/>
              <a:t>MDDR: No mutations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Due to co-infection w/HIV &amp; low CD4 count, drug levels for RBT &amp; INH were done and levels were wnl. 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56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B24B-3E93-489C-A74A-2AF36754A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Subsequent ED Visit &amp;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EB03-13D4-44B0-A34C-EC0B5E0AA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18 days later - returned to ED with HA, difficulty speaking, and involuntary muscle twitching involving the head and RUE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Ammonia level </a:t>
            </a:r>
            <a:r>
              <a:rPr lang="en-US" sz="2800" dirty="0" err="1"/>
              <a:t>wnl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HIV Viral load: 195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CT angiography of neck and brain showed no acute hemorrhage, infarction, or stenosis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7149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C416-3292-467F-8E73-723F4791F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Lumbar Puncture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642D7-D915-4C48-B15F-E257F79C6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CSF clear  </a:t>
            </a:r>
          </a:p>
          <a:p>
            <a:r>
              <a:rPr lang="en-US" sz="2800" dirty="0"/>
              <a:t>Glucose = 50</a:t>
            </a:r>
          </a:p>
          <a:p>
            <a:r>
              <a:rPr lang="en-US" sz="2800" dirty="0"/>
              <a:t>Protein = 33</a:t>
            </a:r>
          </a:p>
          <a:p>
            <a:r>
              <a:rPr lang="en-US" sz="2800" dirty="0"/>
              <a:t>WBC’s = 2; RBC’s = 2; Nucleated cells = 2  </a:t>
            </a:r>
          </a:p>
          <a:p>
            <a:r>
              <a:rPr lang="en-US" sz="2800" dirty="0"/>
              <a:t>Cryptococcal Antigen negative</a:t>
            </a:r>
          </a:p>
          <a:p>
            <a:r>
              <a:rPr lang="en-US" sz="2800" dirty="0"/>
              <a:t>Culture negative for TB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39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7AB4-5896-4437-8967-02D0CF1C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Continuous EEG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3DF8-E17F-4D1E-B0BA-25CF762DE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Frequent episodes of periodic mycoclonus with an EEG correlate that is difficult to interpret d/t the preponderance of myoclonic artifact in the waveforms associated with the movement and lack of interictal discharges. </a:t>
            </a:r>
          </a:p>
          <a:p>
            <a:r>
              <a:rPr lang="en-US" sz="2800" dirty="0"/>
              <a:t>It is not entirely certain that the movements are cortical/epileptic in origin as opposed to subcortical/spinal. </a:t>
            </a:r>
          </a:p>
        </p:txBody>
      </p:sp>
    </p:spTree>
    <p:extLst>
      <p:ext uri="{BB962C8B-B14F-4D97-AF65-F5344CB8AC3E}">
        <p14:creationId xmlns:p14="http://schemas.microsoft.com/office/powerpoint/2010/main" val="1159630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A31B-4C5D-4EDD-AF1E-CD6C89C8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MRI Brain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7D2D6-9C2A-4298-8908-1AC948625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No acute intracranial abnormality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Interval development of areas of FLAIR signal abnormality and punctate foci of enhancement involving the cerebral parenchyma without significant mass effect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Mild chronic microvascular changes and volume loss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3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BBD2D-C76A-4421-9205-AE2F6323A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1F918-E0AE-4F99-AF03-9BA76466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Due to concern for INH induced myoclonus, INH held x 2 days with no improvement in sx,  so INH restarted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Next, Klonopin &amp; Keppra were started and no changes in EEG waveforms were noted.  </a:t>
            </a:r>
          </a:p>
        </p:txBody>
      </p:sp>
    </p:spTree>
    <p:extLst>
      <p:ext uri="{BB962C8B-B14F-4D97-AF65-F5344CB8AC3E}">
        <p14:creationId xmlns:p14="http://schemas.microsoft.com/office/powerpoint/2010/main" val="369078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DBF5-983C-48B1-9037-27085AB1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041B-636B-4386-8D45-C1E8A0939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20681"/>
          </a:xfrm>
        </p:spPr>
        <p:txBody>
          <a:bodyPr>
            <a:normAutofit/>
          </a:bodyPr>
          <a:lstStyle/>
          <a:p>
            <a:r>
              <a:rPr lang="en-US" sz="2800" dirty="0"/>
              <a:t>52 y/o Mexican male presented to ED  with c/o generalized weakness x 2 wks </a:t>
            </a:r>
          </a:p>
          <a:p>
            <a:r>
              <a:rPr lang="en-US" sz="2800" dirty="0"/>
              <a:t>ROS: + mild cough x 1 </a:t>
            </a:r>
            <a:r>
              <a:rPr lang="en-US" sz="2800" dirty="0" err="1"/>
              <a:t>mo</a:t>
            </a:r>
            <a:r>
              <a:rPr lang="en-US" sz="2800" dirty="0"/>
              <a:t>, dry mouth, thirst, </a:t>
            </a:r>
            <a:r>
              <a:rPr lang="en-US" sz="2800" dirty="0" err="1"/>
              <a:t>wt</a:t>
            </a:r>
            <a:r>
              <a:rPr lang="en-US" sz="2800" dirty="0"/>
              <a:t> loss</a:t>
            </a:r>
          </a:p>
          <a:p>
            <a:r>
              <a:rPr lang="en-US" sz="2800" dirty="0"/>
              <a:t>Denied N/V/HA/CP/SOB/Fever </a:t>
            </a:r>
          </a:p>
          <a:p>
            <a:r>
              <a:rPr lang="en-US" sz="2800" dirty="0"/>
              <a:t>Soc. Hx: nonsmoker, h/o heavy ETOH – quit several years ago, landscaper, single, no children</a:t>
            </a:r>
          </a:p>
          <a:p>
            <a:r>
              <a:rPr lang="en-US" sz="2800" dirty="0"/>
              <a:t>PMH: high cholesterol, taking “natural thyroid medicine”</a:t>
            </a:r>
          </a:p>
          <a:p>
            <a:pPr marL="0" indent="0">
              <a:buNone/>
            </a:pPr>
            <a:r>
              <a:rPr lang="en-US" sz="2800" dirty="0"/>
              <a:t>  prescribed by a naturopath for his fatigue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025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4279-89A3-4B9A-8DA4-FF84C8CB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04D4-2152-41E2-95FD-6A9BB52DF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Differential diagnosis included Immune Reconstitution Inflammatory Syndrome; sx seem to have started when the prednisone taper ended   </a:t>
            </a:r>
          </a:p>
          <a:p>
            <a:endParaRPr lang="en-US" sz="2800" dirty="0"/>
          </a:p>
          <a:p>
            <a:r>
              <a:rPr lang="en-US" sz="2800" dirty="0"/>
              <a:t>Started on Prednisone 60mg QD x 2 wks</a:t>
            </a:r>
          </a:p>
          <a:p>
            <a:endParaRPr lang="en-US" sz="2800" dirty="0"/>
          </a:p>
          <a:p>
            <a:r>
              <a:rPr lang="en-US" sz="2800" dirty="0"/>
              <a:t>Discharged after 11 days on Prednisone, Baclofen and Chlorpromazine and f/u scheduled with Neurology</a:t>
            </a:r>
          </a:p>
        </p:txBody>
      </p:sp>
    </p:spTree>
    <p:extLst>
      <p:ext uri="{BB962C8B-B14F-4D97-AF65-F5344CB8AC3E}">
        <p14:creationId xmlns:p14="http://schemas.microsoft.com/office/powerpoint/2010/main" val="1064389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B82A-949C-4210-8EF6-04DAA12B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 Visit &amp;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3A83B-8A00-48D0-A22F-7218EE8F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Returned 3 days later to the ED with c/o difficulty breathing related to intractable hiccups and blinking of eyes, continued involuntary movements of head and UE</a:t>
            </a:r>
          </a:p>
          <a:p>
            <a:endParaRPr lang="en-US" sz="2800" dirty="0"/>
          </a:p>
          <a:p>
            <a:r>
              <a:rPr lang="en-US" sz="2800" dirty="0"/>
              <a:t>Admitted due to tachycardia, worsening LFT’s and progression of neuro sx</a:t>
            </a:r>
          </a:p>
        </p:txBody>
      </p:sp>
    </p:spTree>
    <p:extLst>
      <p:ext uri="{BB962C8B-B14F-4D97-AF65-F5344CB8AC3E}">
        <p14:creationId xmlns:p14="http://schemas.microsoft.com/office/powerpoint/2010/main" val="2219979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8B31-3284-4573-83BA-A5D07712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Lumbar Puncture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9311-B5C0-4F84-B794-CCD360C9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CSF: Clear</a:t>
            </a:r>
          </a:p>
          <a:p>
            <a:r>
              <a:rPr lang="en-US" sz="2800" dirty="0"/>
              <a:t>Glucose = 66 </a:t>
            </a:r>
          </a:p>
          <a:p>
            <a:r>
              <a:rPr lang="en-US" sz="2800" dirty="0"/>
              <a:t>Protein = 39</a:t>
            </a:r>
          </a:p>
          <a:p>
            <a:r>
              <a:rPr lang="en-US" sz="2800" dirty="0"/>
              <a:t>WBC’s = 2</a:t>
            </a:r>
          </a:p>
          <a:p>
            <a:r>
              <a:rPr lang="en-US" sz="2800" dirty="0"/>
              <a:t>RBC’s = 0</a:t>
            </a:r>
          </a:p>
          <a:p>
            <a:r>
              <a:rPr lang="en-US" sz="2800" dirty="0"/>
              <a:t>Nucleated cells = 2</a:t>
            </a:r>
          </a:p>
          <a:p>
            <a:r>
              <a:rPr lang="en-US" sz="2800" dirty="0"/>
              <a:t>PCR &amp; Culture = Negative for M. Tb</a:t>
            </a:r>
          </a:p>
        </p:txBody>
      </p:sp>
    </p:spTree>
    <p:extLst>
      <p:ext uri="{BB962C8B-B14F-4D97-AF65-F5344CB8AC3E}">
        <p14:creationId xmlns:p14="http://schemas.microsoft.com/office/powerpoint/2010/main" val="68843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25B8-18B9-4911-969B-58E71AF10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MRI Brain #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D0BD-B770-42DC-8E12-A94EFD33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Compared to previous 2 MRI studies, interval increased and new areas of FLAIR hyperintense signal with associated increased diffusion signal in the bilateral cerebral hemispheres which may be due to acute embolic ischemia.</a:t>
            </a:r>
          </a:p>
        </p:txBody>
      </p:sp>
    </p:spTree>
    <p:extLst>
      <p:ext uri="{BB962C8B-B14F-4D97-AF65-F5344CB8AC3E}">
        <p14:creationId xmlns:p14="http://schemas.microsoft.com/office/powerpoint/2010/main" val="2065211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E76B-5EAA-403A-94DB-7F1F0D6F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FA49-E46D-4417-AE15-6C95EBEF0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Diagnosis: Opsoclonus Myoclonus Ataxia Syndrome</a:t>
            </a:r>
          </a:p>
          <a:p>
            <a:endParaRPr lang="en-US" sz="2800" dirty="0"/>
          </a:p>
          <a:p>
            <a:r>
              <a:rPr lang="en-US" sz="3200" dirty="0"/>
              <a:t>Treatment: Valium 5mg IV Q6h; Solu Medrol 1Gm QD x 5 days; Valproic Acid 1500mg IV BID, Vit B6 100mg IV QD &amp; 100mg oral QD.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Discharge medications: Depakote &amp; Prednisone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020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5256-82AB-42AD-8BF7-E1E40290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00002-8457-46A8-A37F-94F43298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3200" dirty="0"/>
              <a:t>Client experienced diminishing symptoms that eventually resolved over the next 3 months</a:t>
            </a:r>
          </a:p>
          <a:p>
            <a:endParaRPr lang="en-US" sz="3200" dirty="0"/>
          </a:p>
          <a:p>
            <a:r>
              <a:rPr lang="en-US" sz="3200" dirty="0"/>
              <a:t>PZA &amp; EMB discontinued after 8 weeks of therapy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Continued on INH and RBT 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6468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5CC40-7293-46A9-AFCB-A4A480355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 Visit &amp; Admission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0C2D7-96F0-40EF-BEC4-B12DEC7B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9164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Progressing well for 3 months, then he presented to the ED with c/o lower abdominal pain, vomiting and decreased appetite.  </a:t>
            </a:r>
          </a:p>
          <a:p>
            <a:endParaRPr lang="en-US" sz="3200" dirty="0"/>
          </a:p>
          <a:p>
            <a:r>
              <a:rPr lang="en-US" sz="3200" dirty="0"/>
              <a:t>Admitted for SBO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Conservative treatment with NG tube &amp; medication was not effective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368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FC9E-6D75-4D7D-A1B5-0C9D88FD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Scan Abdomen/Pelvis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3E306-D11B-4F12-9044-A515BCDA0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Small bowel obstruction at the level of the ileocecal valve at the site of previously known &amp; biopsied mycobacterial inflammatory pseudotumor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Slightly improved miliary pattern at the lung bases 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8154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B1E16-049E-4601-97A8-0A47B601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8363-3C3D-465D-A306-5DAC6B107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Exploratory laparotomy </a:t>
            </a:r>
            <a:r>
              <a:rPr lang="en-US" sz="2800"/>
              <a:t>&amp; Ileocecectomy</a:t>
            </a:r>
            <a:endParaRPr lang="en-US" sz="2800" dirty="0"/>
          </a:p>
          <a:p>
            <a:r>
              <a:rPr lang="en-US" sz="2800" dirty="0"/>
              <a:t>Wound left open pending pathology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u="sng" dirty="0"/>
              <a:t>Pathology Report</a:t>
            </a:r>
            <a:endParaRPr lang="en-US" sz="2800" dirty="0"/>
          </a:p>
          <a:p>
            <a:r>
              <a:rPr lang="en-US" sz="2800" dirty="0"/>
              <a:t>Ileum &amp; Cecum, Resection: Mycobacterial colitis</a:t>
            </a:r>
          </a:p>
          <a:p>
            <a:r>
              <a:rPr lang="en-US" sz="2800" dirty="0"/>
              <a:t>Appendix with Fibrous Obliteration of the Lumen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1644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2102-DC5F-4B83-AD53-F5F19FC0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4A76E-8FDB-4255-86AB-90ED118DE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Second surgery the next day for the creation of an end ileostomy, with ileostomy bag placement</a:t>
            </a:r>
          </a:p>
          <a:p>
            <a:endParaRPr lang="en-US" sz="2800" dirty="0"/>
          </a:p>
          <a:p>
            <a:r>
              <a:rPr lang="en-US" sz="2800" dirty="0"/>
              <a:t>Drug levels for INH &amp; RBT were repeated d/t bowel resection, levels were normal</a:t>
            </a:r>
          </a:p>
          <a:p>
            <a:endParaRPr lang="en-US" sz="2800" dirty="0"/>
          </a:p>
          <a:p>
            <a:r>
              <a:rPr lang="en-US" sz="2800" dirty="0"/>
              <a:t>Reversal of the ileostomy 6 months later </a:t>
            </a:r>
          </a:p>
        </p:txBody>
      </p:sp>
    </p:spTree>
    <p:extLst>
      <p:ext uri="{BB962C8B-B14F-4D97-AF65-F5344CB8AC3E}">
        <p14:creationId xmlns:p14="http://schemas.microsoft.com/office/powerpoint/2010/main" val="87001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DBF5-983C-48B1-9037-27085AB1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 &amp;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2041B-636B-4386-8D45-C1E8A0939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63927"/>
          </a:xfrm>
        </p:spPr>
        <p:txBody>
          <a:bodyPr>
            <a:normAutofit/>
          </a:bodyPr>
          <a:lstStyle/>
          <a:p>
            <a:r>
              <a:rPr lang="en-US" sz="2800" dirty="0"/>
              <a:t>EKG: Normal</a:t>
            </a:r>
          </a:p>
          <a:p>
            <a:r>
              <a:rPr lang="en-US" sz="2800" dirty="0"/>
              <a:t>VS: T 99.5 BP 136/77 HR 121 SpO2 100%</a:t>
            </a:r>
          </a:p>
          <a:p>
            <a:r>
              <a:rPr lang="en-US" sz="2800" dirty="0"/>
              <a:t>Physical Exam: Normal</a:t>
            </a:r>
          </a:p>
          <a:p>
            <a:r>
              <a:rPr lang="en-US" sz="2800" dirty="0"/>
              <a:t>Labs: WBC 7.7, Hb 8.3, </a:t>
            </a:r>
            <a:r>
              <a:rPr lang="en-US" sz="2800" dirty="0" err="1"/>
              <a:t>Plt</a:t>
            </a:r>
            <a:r>
              <a:rPr lang="en-US" sz="2800" dirty="0"/>
              <a:t> 408, MCV 77, Na 117, K 3.4, BUN 12, Creatinine 0.77, Glucose 174, AST 75, ALT 90, TSH wnl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Admitted for hyponatremia workup &amp; correction </a:t>
            </a:r>
          </a:p>
        </p:txBody>
      </p:sp>
    </p:spTree>
    <p:extLst>
      <p:ext uri="{BB962C8B-B14F-4D97-AF65-F5344CB8AC3E}">
        <p14:creationId xmlns:p14="http://schemas.microsoft.com/office/powerpoint/2010/main" val="3963714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84735-84E4-4B23-A5CE-2DDC4052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EF5B3-8783-4719-8272-43C7E184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Treated for 52 weeks due to concerns for possible CNS involvement</a:t>
            </a:r>
          </a:p>
          <a:p>
            <a:r>
              <a:rPr lang="en-US" sz="2800" dirty="0"/>
              <a:t>Back to work full-time</a:t>
            </a:r>
          </a:p>
          <a:p>
            <a:r>
              <a:rPr lang="en-US" sz="2800" dirty="0"/>
              <a:t>No longer has ileostomy bag</a:t>
            </a:r>
          </a:p>
          <a:p>
            <a:r>
              <a:rPr lang="en-US" sz="2800" dirty="0"/>
              <a:t>Neuro symptoms have not recurred</a:t>
            </a:r>
          </a:p>
          <a:p>
            <a:r>
              <a:rPr lang="en-US" sz="2800" dirty="0"/>
              <a:t>Continues to follow-up with ID and is compliant with HIV treatment </a:t>
            </a:r>
          </a:p>
        </p:txBody>
      </p:sp>
    </p:spTree>
    <p:extLst>
      <p:ext uri="{BB962C8B-B14F-4D97-AF65-F5344CB8AC3E}">
        <p14:creationId xmlns:p14="http://schemas.microsoft.com/office/powerpoint/2010/main" val="2234606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DEF98-5678-49EB-89A5-8291FFD4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2D24A-3D4A-421F-9585-AC4F87008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21" y="2336873"/>
            <a:ext cx="365628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/>
              <a:t>Thank You!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6EB6B43-9A9E-4CB2-AA15-7685DE4AD915}"/>
              </a:ext>
            </a:extLst>
          </p:cNvPr>
          <p:cNvGrpSpPr>
            <a:grpSpLocks/>
          </p:cNvGrpSpPr>
          <p:nvPr/>
        </p:nvGrpSpPr>
        <p:grpSpPr bwMode="auto">
          <a:xfrm>
            <a:off x="5276194" y="752765"/>
            <a:ext cx="6269480" cy="5352469"/>
            <a:chOff x="113157000" y="112242600"/>
            <a:chExt cx="1085850" cy="9763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F9B6DE-A123-4521-B389-12E399B36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57000" y="112242600"/>
              <a:ext cx="982599" cy="97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A295A313-6AFA-423D-884C-B0B0291F2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14250" y="113042700"/>
              <a:ext cx="228600" cy="167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82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42" name="Rectangle 41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F23443D-42F3-41DB-A726-60B2E476DD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5799" r="5798" b="-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3A181-93AC-4F44-AD72-823E1DEC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CXR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2989-864E-4E0A-AE13-DC615C1D0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2336872"/>
            <a:ext cx="4632832" cy="4519447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/>
              <a:t>Ordered due to + cough on ROS</a:t>
            </a:r>
          </a:p>
          <a:p>
            <a:pPr marL="57150"/>
            <a:endParaRPr lang="en-US" sz="2800" dirty="0"/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/>
              <a:t>Findings: Pulmonary nodules in a miliary pattern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5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D20B45B-E89A-42C5-A0F7-98C8527804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r="2237" b="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647E6-148D-43C7-9761-D77A3F9D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CT Chest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CC70C-9487-4DA9-8E65-4CAE76A89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36873"/>
            <a:ext cx="4632832" cy="35993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800" dirty="0"/>
              <a:t>Numerous bilateral miliary nodules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3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3CCFD5-264B-49A9-AC6A-8FBCC4730E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t="9376" r="-3" b="-3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3BE57-164E-401E-BCE9-8C2F7F118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753228"/>
            <a:ext cx="3961785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CT Abdomen/Pelvis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12158A-9C79-47C7-92DF-161349B2FD9E}"/>
              </a:ext>
            </a:extLst>
          </p:cNvPr>
          <p:cNvSpPr txBox="1"/>
          <p:nvPr/>
        </p:nvSpPr>
        <p:spPr>
          <a:xfrm>
            <a:off x="0" y="2228930"/>
            <a:ext cx="4632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Circumferential mass within the proximal ascending colon with involvement of the ileocecal valve &amp; terminal ileum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Abdominal lymphadenopathy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C6C-8CCA-4F6F-B9C8-0ACD3F95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TB Workup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3162-BAE3-46C3-8340-51139FCE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PPD 0mm; QFT = Negative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HIV Test = Reactive </a:t>
            </a:r>
          </a:p>
          <a:p>
            <a:r>
              <a:rPr lang="en-US" sz="2800" dirty="0"/>
              <a:t>Viral load = 558,000</a:t>
            </a:r>
          </a:p>
          <a:p>
            <a:r>
              <a:rPr lang="en-US" sz="2800" dirty="0"/>
              <a:t>CD4 = 22</a:t>
            </a:r>
          </a:p>
          <a:p>
            <a:r>
              <a:rPr lang="en-US" sz="2800" dirty="0"/>
              <a:t>CD8 = 205</a:t>
            </a:r>
          </a:p>
          <a:p>
            <a:r>
              <a:rPr lang="en-US" sz="2800" dirty="0"/>
              <a:t>CD4/CD8 ratio =  0.1</a:t>
            </a:r>
          </a:p>
        </p:txBody>
      </p:sp>
    </p:spTree>
    <p:extLst>
      <p:ext uri="{BB962C8B-B14F-4D97-AF65-F5344CB8AC3E}">
        <p14:creationId xmlns:p14="http://schemas.microsoft.com/office/powerpoint/2010/main" val="277684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A271-B4E5-4142-B7D4-1B6CF5F5F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Bronchoscopy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75B56-D9ED-4F41-8573-EDA4DDA84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3824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Bronchoscopy with BAL &amp; Biopsy </a:t>
            </a:r>
          </a:p>
          <a:p>
            <a:r>
              <a:rPr lang="en-US" sz="2800" dirty="0"/>
              <a:t>Smear = No AFB on BAL or Biopsy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u="sng" dirty="0"/>
              <a:t>Pathology Report on Biopsy</a:t>
            </a:r>
          </a:p>
          <a:p>
            <a:pPr marL="0" indent="0" algn="ctr">
              <a:buNone/>
            </a:pPr>
            <a:endParaRPr lang="en-US" sz="2800" u="sng" dirty="0"/>
          </a:p>
          <a:p>
            <a:pPr marL="0" indent="0">
              <a:buNone/>
            </a:pPr>
            <a:r>
              <a:rPr lang="en-US" sz="2800" dirty="0"/>
              <a:t>Benign bronchial mucosa and </a:t>
            </a:r>
            <a:r>
              <a:rPr lang="en-US" sz="2800" dirty="0" err="1"/>
              <a:t>alveolated</a:t>
            </a:r>
            <a:r>
              <a:rPr lang="en-US" sz="2800" dirty="0"/>
              <a:t> lung parenchyma with </a:t>
            </a:r>
            <a:r>
              <a:rPr lang="en-US" sz="2800" dirty="0" err="1"/>
              <a:t>peribronchial</a:t>
            </a:r>
            <a:r>
              <a:rPr lang="en-US" sz="2800" dirty="0"/>
              <a:t> chronic inflammation, possible epithelioid cell/histiocytic granuloma/aggregates and patchy interstitial chronic inflammation with some focal organization </a:t>
            </a:r>
          </a:p>
        </p:txBody>
      </p:sp>
    </p:spTree>
    <p:extLst>
      <p:ext uri="{BB962C8B-B14F-4D97-AF65-F5344CB8AC3E}">
        <p14:creationId xmlns:p14="http://schemas.microsoft.com/office/powerpoint/2010/main" val="298426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3366-60D2-4B14-8BC7-6B955A2F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Cervical Lymph Node Excision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0993-3BAB-44C7-9866-D5A3F6F2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10FDA-DB66-410C-A9CF-C8AC45F5F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008909"/>
            <a:ext cx="5807248" cy="4308763"/>
          </a:xfrm>
        </p:spPr>
        <p:txBody>
          <a:bodyPr>
            <a:normAutofit/>
          </a:bodyPr>
          <a:lstStyle/>
          <a:p>
            <a:pPr lvl="1"/>
            <a:r>
              <a:rPr lang="en-US" sz="2600" dirty="0"/>
              <a:t>AFB Smear = 4+ </a:t>
            </a:r>
          </a:p>
          <a:p>
            <a:pPr lvl="1"/>
            <a:r>
              <a:rPr lang="en-US" sz="2600" dirty="0"/>
              <a:t>Gram stain: 1+ Gram Pos. cocci</a:t>
            </a:r>
          </a:p>
          <a:p>
            <a:pPr lvl="1"/>
            <a:r>
              <a:rPr lang="en-US" sz="2600" dirty="0"/>
              <a:t>GMS stain negative for fungus </a:t>
            </a:r>
          </a:p>
          <a:p>
            <a:pPr lvl="1"/>
            <a:endParaRPr lang="en-US" sz="2600" dirty="0"/>
          </a:p>
          <a:p>
            <a:pPr lvl="1"/>
            <a:r>
              <a:rPr lang="en-US" sz="2600" u="sng" dirty="0"/>
              <a:t>Pathology Report</a:t>
            </a:r>
          </a:p>
          <a:p>
            <a:pPr lvl="1"/>
            <a:r>
              <a:rPr lang="en-US" sz="2600" dirty="0"/>
              <a:t>Necrotizing granulomatous inflammation 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2C01C-9524-4911-B1E3-3B5005DC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33" y="2008909"/>
            <a:ext cx="5807248" cy="44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972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0F556A4D63D4092C8AC436DFD6464" ma:contentTypeVersion="7" ma:contentTypeDescription="Create a new document." ma:contentTypeScope="" ma:versionID="eb44a10725d9d9e8d1c99d7ab029191e">
  <xsd:schema xmlns:xsd="http://www.w3.org/2001/XMLSchema" xmlns:xs="http://www.w3.org/2001/XMLSchema" xmlns:p="http://schemas.microsoft.com/office/2006/metadata/properties" xmlns:ns3="97f4b576-1053-4b90-a248-34c6ab012dd3" targetNamespace="http://schemas.microsoft.com/office/2006/metadata/properties" ma:root="true" ma:fieldsID="a3dac4fe952ea19b5bc69584b1bd3ebc" ns3:_="">
    <xsd:import namespace="97f4b576-1053-4b90-a248-34c6ab012d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4b576-1053-4b90-a248-34c6ab012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EC1C39-82A9-4940-8F38-5558128211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9296E6-60E1-412C-AAF5-2D0B886ABB23}">
  <ds:schemaRefs>
    <ds:schemaRef ds:uri="97f4b576-1053-4b90-a248-34c6ab012dd3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4DB63E-A4DC-4629-AA3C-8A59957D2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4b576-1053-4b90-a248-34c6ab012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2009</TotalTime>
  <Words>1255</Words>
  <Application>Microsoft Office PowerPoint</Application>
  <PresentationFormat>Widescreen</PresentationFormat>
  <Paragraphs>193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Trebuchet MS</vt:lpstr>
      <vt:lpstr>Berlin</vt:lpstr>
      <vt:lpstr>TB CASE REVIEW  Presented by  Dr. Lynn Hernandez &amp; Ramona Anderson RN, BS HSM  </vt:lpstr>
      <vt:lpstr>Background Information</vt:lpstr>
      <vt:lpstr>Examination &amp; Labs</vt:lpstr>
      <vt:lpstr>CXR</vt:lpstr>
      <vt:lpstr>CT Chest</vt:lpstr>
      <vt:lpstr>CT Abdomen/Pelvis</vt:lpstr>
      <vt:lpstr>TB Workup</vt:lpstr>
      <vt:lpstr>Bronchoscopy</vt:lpstr>
      <vt:lpstr>Cervical Lymph Node Excision</vt:lpstr>
      <vt:lpstr>Example of Ileocecal TB as seen on Colonoscopy</vt:lpstr>
      <vt:lpstr>Colonoscopy Pathology Report</vt:lpstr>
      <vt:lpstr>MRI Brain</vt:lpstr>
      <vt:lpstr> Treatment</vt:lpstr>
      <vt:lpstr>MCHD TB Clinic </vt:lpstr>
      <vt:lpstr>Subsequent ED Visit &amp; Admission</vt:lpstr>
      <vt:lpstr>Lumbar Puncture</vt:lpstr>
      <vt:lpstr>Continuous EEG</vt:lpstr>
      <vt:lpstr> MRI Brain # 2</vt:lpstr>
      <vt:lpstr>Hospital Course</vt:lpstr>
      <vt:lpstr>Hospital Course</vt:lpstr>
      <vt:lpstr>ED Visit &amp; Admission</vt:lpstr>
      <vt:lpstr>Lumbar Puncture # 2</vt:lpstr>
      <vt:lpstr>MRI Brain # 3</vt:lpstr>
      <vt:lpstr>Hospital Course</vt:lpstr>
      <vt:lpstr>Treatment Course</vt:lpstr>
      <vt:lpstr>ED Visit &amp; Admission</vt:lpstr>
      <vt:lpstr>CT Scan Abdomen/Pelvis # 2</vt:lpstr>
      <vt:lpstr>Surgeries</vt:lpstr>
      <vt:lpstr>Surgeries</vt:lpstr>
      <vt:lpstr>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CASE REVIEW</dc:title>
  <dc:creator>Anderson, Ramona E</dc:creator>
  <cp:lastModifiedBy>Ingram, Daniela K</cp:lastModifiedBy>
  <cp:revision>41</cp:revision>
  <cp:lastPrinted>2021-10-05T14:33:21Z</cp:lastPrinted>
  <dcterms:created xsi:type="dcterms:W3CDTF">2021-09-21T22:23:06Z</dcterms:created>
  <dcterms:modified xsi:type="dcterms:W3CDTF">2021-10-06T16:21:52Z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0x0101002A90F556A4D63D4092C8AC436DFD6464</vt:lpwstr>
  </property>
</Properties>
</file>